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4"/>
  </p:notesMasterIdLst>
  <p:sldIdLst>
    <p:sldId id="256" r:id="rId3"/>
    <p:sldId id="257" r:id="rId4"/>
    <p:sldId id="258" r:id="rId5"/>
    <p:sldId id="259" r:id="rId6"/>
    <p:sldId id="260" r:id="rId7"/>
    <p:sldId id="265" r:id="rId8"/>
    <p:sldId id="266" r:id="rId9"/>
    <p:sldId id="261" r:id="rId10"/>
    <p:sldId id="262" r:id="rId11"/>
    <p:sldId id="263" r:id="rId12"/>
    <p:sldId id="264"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28938" autoAdjust="0"/>
  </p:normalViewPr>
  <p:slideViewPr>
    <p:cSldViewPr showGuides="1">
      <p:cViewPr varScale="1">
        <p:scale>
          <a:sx n="89" d="100"/>
          <a:sy n="89" d="100"/>
        </p:scale>
        <p:origin x="1310" y="389"/>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856699-D73F-4B81-8F6E-4802D444DE1C}" type="datetimeFigureOut">
              <a:rPr lang="en-US" smtClean="0"/>
              <a:t>9/27/2015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324B35-13C4-47A3-AD38-3E77B6A7A47D}" type="slidenum">
              <a:rPr lang="en-US" smtClean="0"/>
              <a:t>‹Nº›</a:t>
            </a:fld>
            <a:endParaRPr lang="en-US"/>
          </a:p>
        </p:txBody>
      </p:sp>
    </p:spTree>
    <p:extLst>
      <p:ext uri="{BB962C8B-B14F-4D97-AF65-F5344CB8AC3E}">
        <p14:creationId xmlns:p14="http://schemas.microsoft.com/office/powerpoint/2010/main" val="700988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p:txBody>
      </p:sp>
      <p:sp>
        <p:nvSpPr>
          <p:cNvPr id="4" name="Slide Number Placeholder 3"/>
          <p:cNvSpPr>
            <a:spLocks noGrp="1"/>
          </p:cNvSpPr>
          <p:nvPr>
            <p:ph type="sldNum" sz="quarter" idx="10"/>
          </p:nvPr>
        </p:nvSpPr>
        <p:spPr/>
        <p:txBody>
          <a:bodyPr/>
          <a:lstStyle/>
          <a:p>
            <a:fld id="{1E39C9EF-A936-461A-BFF0-4F839AC600EB}" type="slidenum">
              <a:rPr lang="en-US" smtClean="0"/>
              <a:t>1</a:t>
            </a:fld>
            <a:endParaRPr lang="en-US"/>
          </a:p>
        </p:txBody>
      </p:sp>
    </p:spTree>
    <p:extLst>
      <p:ext uri="{BB962C8B-B14F-4D97-AF65-F5344CB8AC3E}">
        <p14:creationId xmlns:p14="http://schemas.microsoft.com/office/powerpoint/2010/main" val="321964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16C9F8-79BF-420E-B19E-D2C0F7A24E3D}" type="datetimeFigureOut">
              <a:rPr lang="en-US" smtClean="0"/>
              <a:t>9/27/2015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342ADE-0186-444E-A56A-DE863499D8DA}" type="slidenum">
              <a:rPr lang="en-US" smtClean="0"/>
              <a:t>‹Nº›</a:t>
            </a:fld>
            <a:endParaRPr lang="en-US"/>
          </a:p>
        </p:txBody>
      </p:sp>
    </p:spTree>
    <p:extLst>
      <p:ext uri="{BB962C8B-B14F-4D97-AF65-F5344CB8AC3E}">
        <p14:creationId xmlns:p14="http://schemas.microsoft.com/office/powerpoint/2010/main" val="204602644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6C9F8-79BF-420E-B19E-D2C0F7A24E3D}" type="datetimeFigureOut">
              <a:rPr lang="en-US" smtClean="0"/>
              <a:t>9/27/2015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42ADE-0186-444E-A56A-DE863499D8DA}" type="slidenum">
              <a:rPr lang="en-US" smtClean="0"/>
              <a:t>‹Nº›</a:t>
            </a:fld>
            <a:endParaRPr lang="en-US"/>
          </a:p>
        </p:txBody>
      </p:sp>
    </p:spTree>
    <p:extLst>
      <p:ext uri="{BB962C8B-B14F-4D97-AF65-F5344CB8AC3E}">
        <p14:creationId xmlns:p14="http://schemas.microsoft.com/office/powerpoint/2010/main" val="2768354480"/>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p:nvPr/>
        </p:nvSpPr>
        <p:spPr>
          <a:xfrm>
            <a:off x="3389070" y="3205162"/>
            <a:ext cx="3352800" cy="1682262"/>
          </a:xfrm>
          <a:custGeom>
            <a:avLst/>
            <a:gdLst/>
            <a:ahLst/>
            <a:cxnLst/>
            <a:rect l="l" t="t" r="r" b="b"/>
            <a:pathLst>
              <a:path w="3352800" h="1682262">
                <a:moveTo>
                  <a:pt x="0" y="0"/>
                </a:moveTo>
                <a:lnTo>
                  <a:pt x="3352800" y="0"/>
                </a:lnTo>
                <a:lnTo>
                  <a:pt x="3352800" y="1682262"/>
                </a:lnTo>
                <a:lnTo>
                  <a:pt x="2933404" y="1682262"/>
                </a:lnTo>
                <a:cubicBezTo>
                  <a:pt x="2933696" y="1680310"/>
                  <a:pt x="2933700" y="1678356"/>
                  <a:pt x="2933700" y="1676400"/>
                </a:cubicBezTo>
                <a:cubicBezTo>
                  <a:pt x="2933700" y="982013"/>
                  <a:pt x="2370788" y="419100"/>
                  <a:pt x="1676400" y="419100"/>
                </a:cubicBezTo>
                <a:cubicBezTo>
                  <a:pt x="982013" y="419100"/>
                  <a:pt x="419100" y="982013"/>
                  <a:pt x="419100" y="1676400"/>
                </a:cubicBezTo>
                <a:lnTo>
                  <a:pt x="419396" y="1682262"/>
                </a:lnTo>
                <a:lnTo>
                  <a:pt x="0" y="1682262"/>
                </a:lnTo>
                <a:close/>
              </a:path>
            </a:pathLst>
          </a:custGeom>
          <a:solidFill>
            <a:schemeClr val="tx1">
              <a:lumMod val="50000"/>
              <a:lumOff val="50000"/>
            </a:schemeClr>
          </a:solidFill>
          <a:ln>
            <a:noFill/>
          </a:ln>
          <a:effectLst/>
          <a:scene3d>
            <a:camera prst="isometricOffAxis2Top"/>
            <a:lightRig rig="balanced" dir="t">
              <a:rot lat="0" lon="0" rev="9000000"/>
            </a:lightRig>
          </a:scene3d>
          <a:sp3d extrusionH="222250"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Oval 1"/>
          <p:cNvSpPr/>
          <p:nvPr/>
        </p:nvSpPr>
        <p:spPr>
          <a:xfrm>
            <a:off x="3810000" y="-2057400"/>
            <a:ext cx="1828800" cy="1828800"/>
          </a:xfrm>
          <a:prstGeom prst="ellipse">
            <a:avLst/>
          </a:prstGeom>
          <a:gradFill flip="none" rotWithShape="1">
            <a:gsLst>
              <a:gs pos="0">
                <a:srgbClr val="FFFFFF"/>
              </a:gs>
              <a:gs pos="32001">
                <a:schemeClr val="accent6"/>
              </a:gs>
              <a:gs pos="85001">
                <a:srgbClr val="6F3505"/>
              </a:gs>
              <a:gs pos="100000">
                <a:schemeClr val="accent6">
                  <a:lumMod val="50000"/>
                </a:schemeClr>
              </a:gs>
            </a:gsLst>
            <a:path path="circle">
              <a:fillToRect l="50000" t="50000" r="50000" b="50000"/>
            </a:path>
            <a:tileRect/>
          </a:gra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Rectangle 3"/>
          <p:cNvSpPr/>
          <p:nvPr/>
        </p:nvSpPr>
        <p:spPr>
          <a:xfrm>
            <a:off x="2676342" y="3663462"/>
            <a:ext cx="3352800" cy="1670538"/>
          </a:xfrm>
          <a:custGeom>
            <a:avLst/>
            <a:gdLst/>
            <a:ahLst/>
            <a:cxnLst/>
            <a:rect l="l" t="t" r="r" b="b"/>
            <a:pathLst>
              <a:path w="3352800" h="1670538">
                <a:moveTo>
                  <a:pt x="0" y="0"/>
                </a:moveTo>
                <a:lnTo>
                  <a:pt x="419396" y="0"/>
                </a:lnTo>
                <a:cubicBezTo>
                  <a:pt x="422272" y="691692"/>
                  <a:pt x="983968" y="1251438"/>
                  <a:pt x="1676400" y="1251438"/>
                </a:cubicBezTo>
                <a:cubicBezTo>
                  <a:pt x="2368832" y="1251438"/>
                  <a:pt x="2930528" y="691692"/>
                  <a:pt x="2933404" y="0"/>
                </a:cubicBezTo>
                <a:lnTo>
                  <a:pt x="3352800" y="0"/>
                </a:lnTo>
                <a:lnTo>
                  <a:pt x="3352800" y="1670538"/>
                </a:lnTo>
                <a:lnTo>
                  <a:pt x="0" y="1670538"/>
                </a:lnTo>
                <a:close/>
              </a:path>
            </a:pathLst>
          </a:custGeom>
          <a:solidFill>
            <a:schemeClr val="tx1">
              <a:lumMod val="50000"/>
              <a:lumOff val="50000"/>
            </a:schemeClr>
          </a:solidFill>
          <a:ln>
            <a:noFill/>
          </a:ln>
          <a:effectLst/>
          <a:scene3d>
            <a:camera prst="isometricOffAxis2Top"/>
            <a:lightRig rig="balanced" dir="t">
              <a:rot lat="0" lon="0" rev="9000000"/>
            </a:lightRig>
          </a:scene3d>
          <a:sp3d extrusionH="222250"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CuadroTexto 2"/>
          <p:cNvSpPr txBox="1"/>
          <p:nvPr/>
        </p:nvSpPr>
        <p:spPr>
          <a:xfrm>
            <a:off x="611560" y="692696"/>
            <a:ext cx="4824536" cy="1077218"/>
          </a:xfrm>
          <a:prstGeom prst="rect">
            <a:avLst/>
          </a:prstGeom>
          <a:noFill/>
        </p:spPr>
        <p:txBody>
          <a:bodyPr wrap="square" rtlCol="0">
            <a:spAutoFit/>
          </a:bodyPr>
          <a:lstStyle/>
          <a:p>
            <a:r>
              <a:rPr lang="es-MX" sz="3200" dirty="0">
                <a:solidFill>
                  <a:srgbClr val="00B050"/>
                </a:solidFill>
                <a:latin typeface="Garamond" panose="02020404030301010803" pitchFamily="18" charset="0"/>
              </a:rPr>
              <a:t>Auditoria en seguridad física.</a:t>
            </a:r>
          </a:p>
          <a:p>
            <a:endParaRPr lang="es-MX" sz="3200" dirty="0">
              <a:solidFill>
                <a:srgbClr val="00B050"/>
              </a:solidFill>
              <a:latin typeface="Garamond" panose="02020404030301010803" pitchFamily="18" charset="0"/>
            </a:endParaRPr>
          </a:p>
        </p:txBody>
      </p:sp>
      <p:sp>
        <p:nvSpPr>
          <p:cNvPr id="4" name="CuadroTexto 3"/>
          <p:cNvSpPr txBox="1"/>
          <p:nvPr/>
        </p:nvSpPr>
        <p:spPr>
          <a:xfrm>
            <a:off x="6516216" y="5805264"/>
            <a:ext cx="2025854" cy="369332"/>
          </a:xfrm>
          <a:prstGeom prst="rect">
            <a:avLst/>
          </a:prstGeom>
          <a:noFill/>
        </p:spPr>
        <p:txBody>
          <a:bodyPr wrap="square" rtlCol="0">
            <a:spAutoFit/>
          </a:bodyPr>
          <a:lstStyle/>
          <a:p>
            <a:r>
              <a:rPr lang="es-MX" dirty="0" smtClean="0">
                <a:solidFill>
                  <a:srgbClr val="002060"/>
                </a:solidFill>
                <a:latin typeface="Garamond" panose="02020404030301010803" pitchFamily="18" charset="0"/>
              </a:rPr>
              <a:t>Antonio Roa J. Frias</a:t>
            </a:r>
            <a:endParaRPr lang="es-MX" dirty="0">
              <a:solidFill>
                <a:srgbClr val="002060"/>
              </a:solidFill>
              <a:latin typeface="Garamond" panose="02020404030301010803" pitchFamily="18" charset="0"/>
            </a:endParaRPr>
          </a:p>
        </p:txBody>
      </p:sp>
    </p:spTree>
    <p:extLst>
      <p:ext uri="{BB962C8B-B14F-4D97-AF65-F5344CB8AC3E}">
        <p14:creationId xmlns:p14="http://schemas.microsoft.com/office/powerpoint/2010/main" val="25647891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grpId="0" nodeType="afterEffect" p14:presetBounceEnd="80000">
                                      <p:stCondLst>
                                        <p:cond delay="1000"/>
                                      </p:stCondLst>
                                      <p:childTnLst>
                                        <p:animMotion origin="layout" path="M 3.33333E-6 -4.27746E-6 L 3.33333E-6 0.81018 " pathEditMode="relative" rAng="0" ptsTypes="AA" p14:bounceEnd="80000">
                                          <p:cBhvr>
                                            <p:cTn id="6" dur="5500" fill="hold"/>
                                            <p:tgtEl>
                                              <p:spTgt spid="2"/>
                                            </p:tgtEl>
                                            <p:attrNameLst>
                                              <p:attrName>ppt_x</p:attrName>
                                              <p:attrName>ppt_y</p:attrName>
                                            </p:attrNameLst>
                                          </p:cBhvr>
                                          <p:rCtr x="0" y="4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fill="hold" grpId="0" nodeType="afterEffect">
                                      <p:stCondLst>
                                        <p:cond delay="1000"/>
                                      </p:stCondLst>
                                      <p:childTnLst>
                                        <p:animMotion origin="layout" path="M 3.33333E-6 -4.27746E-6 L 3.33333E-6 0.81018 " pathEditMode="relative" rAng="0" ptsTypes="AA">
                                          <p:cBhvr>
                                            <p:cTn id="6" dur="5500" fill="hold"/>
                                            <p:tgtEl>
                                              <p:spTgt spid="2"/>
                                            </p:tgtEl>
                                            <p:attrNameLst>
                                              <p:attrName>ppt_x</p:attrName>
                                              <p:attrName>ppt_y</p:attrName>
                                            </p:attrNameLst>
                                          </p:cBhvr>
                                          <p:rCtr x="0" y="4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30248" t="53510" r="32964" b="8269"/>
          <a:stretch/>
        </p:blipFill>
        <p:spPr>
          <a:xfrm>
            <a:off x="755576" y="332656"/>
            <a:ext cx="5976664" cy="5976664"/>
          </a:xfrm>
          <a:prstGeom prst="rect">
            <a:avLst/>
          </a:prstGeom>
        </p:spPr>
      </p:pic>
    </p:spTree>
    <p:extLst>
      <p:ext uri="{BB962C8B-B14F-4D97-AF65-F5344CB8AC3E}">
        <p14:creationId xmlns:p14="http://schemas.microsoft.com/office/powerpoint/2010/main" val="3945356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9532" t="49488" r="32363" b="3994"/>
          <a:stretch/>
        </p:blipFill>
        <p:spPr>
          <a:xfrm>
            <a:off x="1475656" y="260648"/>
            <a:ext cx="5256584" cy="6176486"/>
          </a:xfrm>
          <a:prstGeom prst="rect">
            <a:avLst/>
          </a:prstGeom>
        </p:spPr>
      </p:pic>
    </p:spTree>
    <p:extLst>
      <p:ext uri="{BB962C8B-B14F-4D97-AF65-F5344CB8AC3E}">
        <p14:creationId xmlns:p14="http://schemas.microsoft.com/office/powerpoint/2010/main" val="3736058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9552" y="548680"/>
            <a:ext cx="7776864" cy="2554545"/>
          </a:xfrm>
          <a:prstGeom prst="rect">
            <a:avLst/>
          </a:prstGeom>
          <a:noFill/>
        </p:spPr>
        <p:txBody>
          <a:bodyPr wrap="square" rtlCol="0">
            <a:spAutoFit/>
          </a:bodyPr>
          <a:lstStyle/>
          <a:p>
            <a:pPr algn="just"/>
            <a:r>
              <a:rPr lang="es-MX" sz="2000" dirty="0">
                <a:solidFill>
                  <a:srgbClr val="00B050"/>
                </a:solidFill>
                <a:latin typeface="Adobe Garamond Pro Bold" panose="02020702060506020403" pitchFamily="18" charset="0"/>
              </a:rPr>
              <a:t>La auditoría se está llevando en la SEP unidad DGP localizada en av. Insurgente NTE #423 el edificio cuenta con 22 pisos y una parte donde se localiza un candelario, más aparte cuenta con dos edificios adyacentes a este edificio que uno se ocupa para estacionamiento y el otro es el anexo. El edificio  fue inaugurado, en noviembre de 1964, la Torre Insignia de Tlatelolco era el segundo edificio más alto de México, sólo superado por la Torre Latinoamericana.</a:t>
            </a:r>
          </a:p>
          <a:p>
            <a:pPr algn="just"/>
            <a:endParaRPr lang="es-MX" sz="2000" dirty="0">
              <a:solidFill>
                <a:srgbClr val="00B050"/>
              </a:solidFill>
              <a:latin typeface="Adobe Garamond Pro Bold" panose="02020702060506020403" pitchFamily="18" charset="0"/>
            </a:endParaRPr>
          </a:p>
        </p:txBody>
      </p:sp>
      <p:pic>
        <p:nvPicPr>
          <p:cNvPr id="3" name="Imagen 2"/>
          <p:cNvPicPr/>
          <p:nvPr/>
        </p:nvPicPr>
        <p:blipFill rotWithShape="1">
          <a:blip r:embed="rId2"/>
          <a:srcRect l="29564" t="60118" r="29248" b="4704"/>
          <a:stretch/>
        </p:blipFill>
        <p:spPr bwMode="auto">
          <a:xfrm>
            <a:off x="2699792" y="3212976"/>
            <a:ext cx="3360420" cy="2762250"/>
          </a:xfrm>
          <a:prstGeom prst="rect">
            <a:avLst/>
          </a:prstGeom>
          <a:ln w="228600" cap="sq" cmpd="thickThin">
            <a:solidFill>
              <a:srgbClr val="000000"/>
            </a:solidFill>
            <a:prstDash val="solid"/>
            <a:miter lim="800000"/>
          </a:ln>
          <a:effectLst>
            <a:innerShdw blurRad="76200">
              <a:srgbClr val="000000"/>
            </a:inn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9544635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p:nvPr/>
        </p:nvPicPr>
        <p:blipFill rotWithShape="1">
          <a:blip r:embed="rId2"/>
          <a:srcRect l="22363" t="45023" r="35692" b="10348"/>
          <a:stretch/>
        </p:blipFill>
        <p:spPr bwMode="auto">
          <a:xfrm>
            <a:off x="5580112" y="2924944"/>
            <a:ext cx="3480620" cy="38164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53640926-AAD7-44D8-BBD7-CCE9431645EC}">
              <a14:shadowObscured xmlns:a14="http://schemas.microsoft.com/office/drawing/2010/main"/>
            </a:ext>
          </a:extLst>
        </p:spPr>
      </p:pic>
      <p:sp>
        <p:nvSpPr>
          <p:cNvPr id="2" name="CuadroTexto 1"/>
          <p:cNvSpPr txBox="1"/>
          <p:nvPr/>
        </p:nvSpPr>
        <p:spPr>
          <a:xfrm>
            <a:off x="251520" y="260648"/>
            <a:ext cx="8496944" cy="3693319"/>
          </a:xfrm>
          <a:prstGeom prst="rect">
            <a:avLst/>
          </a:prstGeom>
          <a:noFill/>
        </p:spPr>
        <p:txBody>
          <a:bodyPr wrap="square" rtlCol="0">
            <a:spAutoFit/>
          </a:bodyPr>
          <a:lstStyle/>
          <a:p>
            <a:r>
              <a:rPr lang="es-MX" dirty="0"/>
              <a:t>BITACORA DEL EDIFICIO. (www.excelsior.com.mx/comunidad/2014/11/28/994728)</a:t>
            </a:r>
          </a:p>
          <a:p>
            <a:endParaRPr lang="es-MX" dirty="0" smtClean="0">
              <a:solidFill>
                <a:srgbClr val="00B050"/>
              </a:solidFill>
            </a:endParaRPr>
          </a:p>
          <a:p>
            <a:pPr marL="285750" indent="-285750">
              <a:buFont typeface="Arial" panose="020B0604020202020204" pitchFamily="34" charset="0"/>
              <a:buChar char="•"/>
            </a:pPr>
            <a:r>
              <a:rPr lang="es-MX" dirty="0" smtClean="0">
                <a:solidFill>
                  <a:srgbClr val="00B050"/>
                </a:solidFill>
              </a:rPr>
              <a:t>La torre tiene </a:t>
            </a:r>
            <a:r>
              <a:rPr lang="es-MX" dirty="0">
                <a:solidFill>
                  <a:srgbClr val="00B050"/>
                </a:solidFill>
              </a:rPr>
              <a:t>forma de prisma triangular.</a:t>
            </a:r>
          </a:p>
          <a:p>
            <a:pPr marL="285750" lvl="0" indent="-285750">
              <a:buFont typeface="Arial" panose="020B0604020202020204" pitchFamily="34" charset="0"/>
              <a:buChar char="•"/>
            </a:pPr>
            <a:r>
              <a:rPr lang="es-MX" dirty="0">
                <a:solidFill>
                  <a:srgbClr val="00B050"/>
                </a:solidFill>
              </a:rPr>
              <a:t>Fue diseñada por el arquitecto Mario </a:t>
            </a:r>
            <a:r>
              <a:rPr lang="es-MX" dirty="0" err="1">
                <a:solidFill>
                  <a:srgbClr val="00B050"/>
                </a:solidFill>
              </a:rPr>
              <a:t>Pani</a:t>
            </a:r>
            <a:r>
              <a:rPr lang="es-MX" dirty="0">
                <a:solidFill>
                  <a:srgbClr val="00B050"/>
                </a:solidFill>
              </a:rPr>
              <a:t>.</a:t>
            </a:r>
          </a:p>
          <a:p>
            <a:pPr marL="285750" lvl="0" indent="-285750">
              <a:buFont typeface="Arial" panose="020B0604020202020204" pitchFamily="34" charset="0"/>
              <a:buChar char="•"/>
            </a:pPr>
            <a:r>
              <a:rPr lang="es-MX" dirty="0">
                <a:solidFill>
                  <a:srgbClr val="00B050"/>
                </a:solidFill>
              </a:rPr>
              <a:t>Su área total es de 22 mil 032.97 metros.</a:t>
            </a:r>
          </a:p>
          <a:p>
            <a:pPr marL="285750" lvl="0" indent="-285750">
              <a:buFont typeface="Arial" panose="020B0604020202020204" pitchFamily="34" charset="0"/>
              <a:buChar char="•"/>
            </a:pPr>
            <a:r>
              <a:rPr lang="es-MX" dirty="0">
                <a:solidFill>
                  <a:srgbClr val="00B050"/>
                </a:solidFill>
              </a:rPr>
              <a:t>Se empezó a construir en 1960 y se concluyó en 1962.</a:t>
            </a:r>
          </a:p>
          <a:p>
            <a:pPr marL="285750" lvl="0" indent="-285750">
              <a:buFont typeface="Arial" panose="020B0604020202020204" pitchFamily="34" charset="0"/>
              <a:buChar char="•"/>
            </a:pPr>
            <a:r>
              <a:rPr lang="es-MX" dirty="0">
                <a:solidFill>
                  <a:srgbClr val="00B050"/>
                </a:solidFill>
              </a:rPr>
              <a:t>Ha soportado seis terremotos.</a:t>
            </a:r>
          </a:p>
          <a:p>
            <a:pPr marL="285750" lvl="0" indent="-285750">
              <a:buFont typeface="Arial" panose="020B0604020202020204" pitchFamily="34" charset="0"/>
              <a:buChar char="•"/>
            </a:pPr>
            <a:r>
              <a:rPr lang="es-MX" dirty="0">
                <a:solidFill>
                  <a:srgbClr val="00B050"/>
                </a:solidFill>
              </a:rPr>
              <a:t>En teoría, puede soportar un sismo de 8.5 grados en la escala de Richter.</a:t>
            </a:r>
          </a:p>
          <a:p>
            <a:pPr marL="285750" lvl="0" indent="-285750">
              <a:buFont typeface="Arial" panose="020B0604020202020204" pitchFamily="34" charset="0"/>
              <a:buChar char="•"/>
            </a:pPr>
            <a:r>
              <a:rPr lang="es-MX" dirty="0">
                <a:solidFill>
                  <a:srgbClr val="00B050"/>
                </a:solidFill>
              </a:rPr>
              <a:t>Actualmente tiene el lugar 36 entre los edificios más altos de la ciudad.</a:t>
            </a:r>
          </a:p>
          <a:p>
            <a:pPr marL="285750" lvl="0" indent="-285750">
              <a:buFont typeface="Arial" panose="020B0604020202020204" pitchFamily="34" charset="0"/>
              <a:buChar char="•"/>
            </a:pPr>
            <a:r>
              <a:rPr lang="es-MX" dirty="0">
                <a:solidFill>
                  <a:srgbClr val="00B050"/>
                </a:solidFill>
              </a:rPr>
              <a:t>Está abandonado desde los sismos  de 1985</a:t>
            </a:r>
          </a:p>
          <a:p>
            <a:pPr marL="285750" lvl="0" indent="-285750">
              <a:buFont typeface="Arial" panose="020B0604020202020204" pitchFamily="34" charset="0"/>
              <a:buChar char="•"/>
            </a:pPr>
            <a:r>
              <a:rPr lang="es-MX" b="1" dirty="0">
                <a:solidFill>
                  <a:srgbClr val="00B050"/>
                </a:solidFill>
              </a:rPr>
              <a:t>Ésta es su  tercera remodelación desde su construcción</a:t>
            </a:r>
            <a:endParaRPr lang="es-MX" dirty="0">
              <a:solidFill>
                <a:srgbClr val="00B050"/>
              </a:solidFill>
            </a:endParaRPr>
          </a:p>
          <a:p>
            <a:pPr marL="285750" lvl="0" indent="-285750">
              <a:buFont typeface="Arial" panose="020B0604020202020204" pitchFamily="34" charset="0"/>
              <a:buChar char="•"/>
            </a:pPr>
            <a:r>
              <a:rPr lang="es-MX" dirty="0">
                <a:solidFill>
                  <a:srgbClr val="00B050"/>
                </a:solidFill>
              </a:rPr>
              <a:t>La Unidad Tlatelolco cuenta con once mil departamentos.</a:t>
            </a:r>
          </a:p>
          <a:p>
            <a:endParaRPr lang="es-MX" dirty="0">
              <a:solidFill>
                <a:srgbClr val="00B050"/>
              </a:solidFill>
            </a:endParaRPr>
          </a:p>
        </p:txBody>
      </p:sp>
    </p:spTree>
    <p:extLst>
      <p:ext uri="{BB962C8B-B14F-4D97-AF65-F5344CB8AC3E}">
        <p14:creationId xmlns:p14="http://schemas.microsoft.com/office/powerpoint/2010/main" val="2653512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79512" y="476672"/>
            <a:ext cx="8856984" cy="6186309"/>
          </a:xfrm>
          <a:prstGeom prst="rect">
            <a:avLst/>
          </a:prstGeom>
          <a:noFill/>
        </p:spPr>
        <p:txBody>
          <a:bodyPr wrap="square" rtlCol="0">
            <a:spAutoFit/>
          </a:bodyPr>
          <a:lstStyle/>
          <a:p>
            <a:pPr algn="just"/>
            <a:r>
              <a:rPr lang="es-MX" b="1" dirty="0" smtClean="0"/>
              <a:t>Instalaciones </a:t>
            </a:r>
            <a:r>
              <a:rPr lang="es-MX" b="1" dirty="0"/>
              <a:t>internas</a:t>
            </a:r>
            <a:r>
              <a:rPr lang="es-MX" b="1" dirty="0" smtClean="0"/>
              <a:t>.</a:t>
            </a:r>
          </a:p>
          <a:p>
            <a:pPr algn="just"/>
            <a:endParaRPr lang="es-MX" b="1" dirty="0"/>
          </a:p>
          <a:p>
            <a:pPr marL="285750" indent="-285750" algn="just">
              <a:buFont typeface="Arial" panose="020B0604020202020204" pitchFamily="34" charset="0"/>
              <a:buChar char="•"/>
            </a:pPr>
            <a:r>
              <a:rPr lang="es-MX" dirty="0"/>
              <a:t>Los servidores se encuentra en el piso 10 en el </a:t>
            </a:r>
            <a:r>
              <a:rPr lang="es-MX" dirty="0" smtClean="0"/>
              <a:t>área </a:t>
            </a:r>
            <a:r>
              <a:rPr lang="es-MX" dirty="0"/>
              <a:t>de soporte </a:t>
            </a:r>
            <a:r>
              <a:rPr lang="es-MX" dirty="0" smtClean="0"/>
              <a:t>técnico </a:t>
            </a:r>
            <a:r>
              <a:rPr lang="es-MX" dirty="0"/>
              <a:t>e </a:t>
            </a:r>
            <a:r>
              <a:rPr lang="es-MX" dirty="0" smtClean="0"/>
              <a:t>informática.</a:t>
            </a:r>
          </a:p>
          <a:p>
            <a:pPr marL="285750" indent="-285750" algn="just">
              <a:buFont typeface="Arial" panose="020B0604020202020204" pitchFamily="34" charset="0"/>
              <a:buChar char="•"/>
            </a:pPr>
            <a:r>
              <a:rPr lang="es-MX" dirty="0" smtClean="0"/>
              <a:t>Cada </a:t>
            </a:r>
            <a:r>
              <a:rPr lang="es-MX" dirty="0"/>
              <a:t>piso tiene asignado de 2 a mas </a:t>
            </a:r>
            <a:r>
              <a:rPr lang="es-MX" dirty="0" smtClean="0"/>
              <a:t>impresoras.</a:t>
            </a:r>
          </a:p>
          <a:p>
            <a:pPr marL="285750" indent="-285750" algn="just">
              <a:buFont typeface="Arial" panose="020B0604020202020204" pitchFamily="34" charset="0"/>
              <a:buChar char="•"/>
            </a:pPr>
            <a:r>
              <a:rPr lang="es-MX" dirty="0" smtClean="0"/>
              <a:t>En </a:t>
            </a:r>
            <a:r>
              <a:rPr lang="es-MX" dirty="0"/>
              <a:t>algunos pisos cuentan con </a:t>
            </a:r>
            <a:r>
              <a:rPr lang="es-MX" dirty="0" smtClean="0"/>
              <a:t>cámaras </a:t>
            </a:r>
            <a:r>
              <a:rPr lang="es-MX" dirty="0"/>
              <a:t>de video </a:t>
            </a:r>
            <a:r>
              <a:rPr lang="es-MX" dirty="0" smtClean="0"/>
              <a:t>vigilancia.</a:t>
            </a:r>
          </a:p>
          <a:p>
            <a:pPr marL="285750" indent="-285750" algn="just">
              <a:buFont typeface="Arial" panose="020B0604020202020204" pitchFamily="34" charset="0"/>
              <a:buChar char="•"/>
            </a:pPr>
            <a:r>
              <a:rPr lang="es-MX" dirty="0" smtClean="0"/>
              <a:t>Los </a:t>
            </a:r>
            <a:r>
              <a:rPr lang="es-MX" dirty="0"/>
              <a:t>almacenes </a:t>
            </a:r>
            <a:r>
              <a:rPr lang="es-MX" dirty="0" smtClean="0"/>
              <a:t>se encuentran en el piso 9 y anexo para </a:t>
            </a:r>
            <a:r>
              <a:rPr lang="es-MX" dirty="0"/>
              <a:t>el resguardo de </a:t>
            </a:r>
            <a:r>
              <a:rPr lang="es-MX" dirty="0" smtClean="0"/>
              <a:t>equipos.</a:t>
            </a:r>
          </a:p>
          <a:p>
            <a:pPr marL="285750" indent="-285750" algn="just">
              <a:buFont typeface="Arial" panose="020B0604020202020204" pitchFamily="34" charset="0"/>
              <a:buChar char="•"/>
            </a:pPr>
            <a:r>
              <a:rPr lang="es-MX" dirty="0" smtClean="0"/>
              <a:t>Cada </a:t>
            </a:r>
            <a:r>
              <a:rPr lang="es-MX" dirty="0"/>
              <a:t>piso </a:t>
            </a:r>
            <a:r>
              <a:rPr lang="es-MX" dirty="0" smtClean="0"/>
              <a:t>cuenta con </a:t>
            </a:r>
            <a:r>
              <a:rPr lang="es-MX" dirty="0"/>
              <a:t>aire acondicionado </a:t>
            </a:r>
            <a:r>
              <a:rPr lang="es-MX" dirty="0" smtClean="0"/>
              <a:t>ubicado </a:t>
            </a:r>
            <a:r>
              <a:rPr lang="es-MX" dirty="0"/>
              <a:t>arriba en el </a:t>
            </a:r>
            <a:r>
              <a:rPr lang="es-MX" dirty="0" smtClean="0"/>
              <a:t>plafón.</a:t>
            </a:r>
          </a:p>
          <a:p>
            <a:pPr marL="285750" indent="-285750" algn="just">
              <a:buFont typeface="Arial" panose="020B0604020202020204" pitchFamily="34" charset="0"/>
              <a:buChar char="•"/>
            </a:pPr>
            <a:r>
              <a:rPr lang="es-MX" dirty="0" smtClean="0"/>
              <a:t>Cuenta con planta de luz.</a:t>
            </a:r>
          </a:p>
          <a:p>
            <a:pPr algn="just"/>
            <a:endParaRPr lang="es-MX" dirty="0" smtClean="0"/>
          </a:p>
          <a:p>
            <a:pPr algn="just"/>
            <a:r>
              <a:rPr lang="es-MX" b="1" dirty="0" smtClean="0"/>
              <a:t>Equipos </a:t>
            </a:r>
            <a:r>
              <a:rPr lang="es-MX" b="1" dirty="0"/>
              <a:t>de seguridad:</a:t>
            </a:r>
          </a:p>
          <a:p>
            <a:pPr algn="just"/>
            <a:r>
              <a:rPr lang="es-MX" dirty="0" smtClean="0"/>
              <a:t>Cuenta </a:t>
            </a:r>
            <a:r>
              <a:rPr lang="es-MX" dirty="0"/>
              <a:t>con alarmas en caso de sismo, y detectores de humo en caso de incendios</a:t>
            </a:r>
            <a:r>
              <a:rPr lang="es-MX" dirty="0" smtClean="0"/>
              <a:t>.</a:t>
            </a:r>
          </a:p>
          <a:p>
            <a:pPr algn="just"/>
            <a:endParaRPr lang="es-MX" dirty="0"/>
          </a:p>
          <a:p>
            <a:pPr algn="just"/>
            <a:r>
              <a:rPr lang="es-MX" b="1" dirty="0"/>
              <a:t>Seguridad </a:t>
            </a:r>
            <a:r>
              <a:rPr lang="es-MX" b="1" dirty="0" smtClean="0"/>
              <a:t>física </a:t>
            </a:r>
            <a:r>
              <a:rPr lang="es-MX" b="1" dirty="0"/>
              <a:t>del personal:</a:t>
            </a:r>
          </a:p>
          <a:p>
            <a:pPr marL="285750" indent="-285750" algn="just">
              <a:buFont typeface="Arial" panose="020B0604020202020204" pitchFamily="34" charset="0"/>
              <a:buChar char="•"/>
            </a:pPr>
            <a:r>
              <a:rPr lang="es-MX" dirty="0" smtClean="0"/>
              <a:t>Cuenta </a:t>
            </a:r>
            <a:r>
              <a:rPr lang="es-MX" dirty="0"/>
              <a:t>con </a:t>
            </a:r>
            <a:r>
              <a:rPr lang="es-MX" dirty="0" smtClean="0"/>
              <a:t>médicos </a:t>
            </a:r>
            <a:r>
              <a:rPr lang="es-MX" dirty="0"/>
              <a:t>y gente especializada de </a:t>
            </a:r>
            <a:r>
              <a:rPr lang="es-MX" dirty="0" smtClean="0"/>
              <a:t>protección civil.</a:t>
            </a:r>
            <a:endParaRPr lang="es-MX" dirty="0"/>
          </a:p>
          <a:p>
            <a:pPr marL="285750" indent="-285750" algn="just">
              <a:buFont typeface="Arial" panose="020B0604020202020204" pitchFamily="34" charset="0"/>
              <a:buChar char="•"/>
            </a:pPr>
            <a:r>
              <a:rPr lang="es-MX" dirty="0" smtClean="0"/>
              <a:t>Cuenta </a:t>
            </a:r>
            <a:r>
              <a:rPr lang="es-MX" dirty="0"/>
              <a:t>con escaleras de emergencia muy independientes al edificio y otras internas al edificio.</a:t>
            </a:r>
          </a:p>
          <a:p>
            <a:pPr marL="285750" indent="-285750" algn="just">
              <a:buFont typeface="Arial" panose="020B0604020202020204" pitchFamily="34" charset="0"/>
              <a:buChar char="•"/>
            </a:pPr>
            <a:r>
              <a:rPr lang="es-MX" dirty="0"/>
              <a:t>En la </a:t>
            </a:r>
            <a:r>
              <a:rPr lang="es-MX" dirty="0" smtClean="0"/>
              <a:t>inspección </a:t>
            </a:r>
            <a:r>
              <a:rPr lang="es-MX" dirty="0"/>
              <a:t>que se elaboro, no se </a:t>
            </a:r>
            <a:r>
              <a:rPr lang="es-MX" dirty="0" smtClean="0"/>
              <a:t>encontró </a:t>
            </a:r>
            <a:r>
              <a:rPr lang="es-MX" dirty="0"/>
              <a:t>mangueras, extintores o alguna herramienta de emergencia a la vista.</a:t>
            </a:r>
          </a:p>
          <a:p>
            <a:pPr marL="285750" indent="-285750" algn="just">
              <a:buFont typeface="Arial" panose="020B0604020202020204" pitchFamily="34" charset="0"/>
              <a:buChar char="•"/>
            </a:pPr>
            <a:r>
              <a:rPr lang="es-MX" dirty="0" smtClean="0"/>
              <a:t>El </a:t>
            </a:r>
            <a:r>
              <a:rPr lang="es-MX" dirty="0"/>
              <a:t>punto de encuentro </a:t>
            </a:r>
            <a:r>
              <a:rPr lang="es-MX" dirty="0" smtClean="0"/>
              <a:t>se encuentra en las escaleras externas del edificio ya </a:t>
            </a:r>
            <a:r>
              <a:rPr lang="es-MX" dirty="0"/>
              <a:t>que este </a:t>
            </a:r>
            <a:r>
              <a:rPr lang="es-MX" dirty="0" smtClean="0"/>
              <a:t>edificio cuenta </a:t>
            </a:r>
            <a:r>
              <a:rPr lang="es-MX" dirty="0"/>
              <a:t>con </a:t>
            </a:r>
            <a:r>
              <a:rPr lang="es-MX" dirty="0" smtClean="0"/>
              <a:t>cristalería </a:t>
            </a:r>
            <a:r>
              <a:rPr lang="es-MX" dirty="0"/>
              <a:t>y es peligroso </a:t>
            </a:r>
            <a:r>
              <a:rPr lang="es-MX" dirty="0" smtClean="0"/>
              <a:t>estar alrededor (patio).</a:t>
            </a:r>
            <a:endParaRPr lang="es-MX" dirty="0"/>
          </a:p>
          <a:p>
            <a:pPr marL="285750" indent="-285750" algn="just">
              <a:buFont typeface="Arial" panose="020B0604020202020204" pitchFamily="34" charset="0"/>
              <a:buChar char="•"/>
            </a:pPr>
            <a:r>
              <a:rPr lang="es-MX" dirty="0"/>
              <a:t>Cuenta con señalamientos.</a:t>
            </a:r>
          </a:p>
          <a:p>
            <a:pPr algn="just"/>
            <a:endParaRPr lang="es-MX" dirty="0"/>
          </a:p>
        </p:txBody>
      </p:sp>
      <p:sp>
        <p:nvSpPr>
          <p:cNvPr id="3" name="Rectángulo 2"/>
          <p:cNvSpPr/>
          <p:nvPr/>
        </p:nvSpPr>
        <p:spPr>
          <a:xfrm>
            <a:off x="6516216" y="29465"/>
            <a:ext cx="2063065"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cap="none" spc="0" dirty="0" smtClean="0">
                <a:ln/>
                <a:solidFill>
                  <a:schemeClr val="accent3"/>
                </a:solidFill>
                <a:effectLst/>
              </a:rPr>
              <a:t>ANTES</a:t>
            </a:r>
            <a:endParaRPr lang="es-ES" sz="5400" b="1" cap="none" spc="0" dirty="0">
              <a:ln/>
              <a:solidFill>
                <a:schemeClr val="accent3"/>
              </a:solidFill>
              <a:effectLst/>
            </a:endParaRPr>
          </a:p>
        </p:txBody>
      </p:sp>
    </p:spTree>
    <p:extLst>
      <p:ext uri="{BB962C8B-B14F-4D97-AF65-F5344CB8AC3E}">
        <p14:creationId xmlns:p14="http://schemas.microsoft.com/office/powerpoint/2010/main" val="2350109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971600" y="5589240"/>
            <a:ext cx="7776864" cy="646331"/>
          </a:xfrm>
          <a:prstGeom prst="rect">
            <a:avLst/>
          </a:prstGeom>
        </p:spPr>
        <p:txBody>
          <a:bodyPr wrap="square">
            <a:spAutoFit/>
          </a:bodyPr>
          <a:lstStyle/>
          <a:p>
            <a:pPr marL="285750" indent="-285750">
              <a:buFont typeface="Arial" panose="020B0604020202020204" pitchFamily="34" charset="0"/>
              <a:buChar char="•"/>
            </a:pPr>
            <a:r>
              <a:rPr lang="es-MX" b="1" dirty="0"/>
              <a:t>Responsable de soporte y mantenimiento interno. </a:t>
            </a:r>
            <a:r>
              <a:rPr lang="es-MX" dirty="0"/>
              <a:t>(Juan Antonio Rosas).</a:t>
            </a:r>
          </a:p>
          <a:p>
            <a:pPr marL="285750" indent="-285750">
              <a:buFont typeface="Arial" panose="020B0604020202020204" pitchFamily="34" charset="0"/>
              <a:buChar char="•"/>
            </a:pPr>
            <a:r>
              <a:rPr lang="es-MX" b="1" dirty="0" smtClean="0"/>
              <a:t>Responsable de la seguridad informática. </a:t>
            </a:r>
            <a:r>
              <a:rPr lang="es-MX" dirty="0" smtClean="0"/>
              <a:t>(Alberto Ruiz).</a:t>
            </a:r>
            <a:endParaRPr lang="es-MX" dirty="0"/>
          </a:p>
        </p:txBody>
      </p:sp>
      <p:pic>
        <p:nvPicPr>
          <p:cNvPr id="4" name="Imagen 3" descr="R:\22.jpg"/>
          <p:cNvPicPr/>
          <p:nvPr/>
        </p:nvPicPr>
        <p:blipFill rotWithShape="1">
          <a:blip r:embed="rId2">
            <a:extLst>
              <a:ext uri="{28A0092B-C50C-407E-A947-70E740481C1C}">
                <a14:useLocalDpi xmlns:a14="http://schemas.microsoft.com/office/drawing/2010/main" val="0"/>
              </a:ext>
            </a:extLst>
          </a:blip>
          <a:srcRect t="13395" b="6652"/>
          <a:stretch/>
        </p:blipFill>
        <p:spPr bwMode="auto">
          <a:xfrm>
            <a:off x="1619672" y="194771"/>
            <a:ext cx="5446464" cy="5400600"/>
          </a:xfrm>
          <a:prstGeom prst="rect">
            <a:avLst/>
          </a:prstGeom>
          <a:noFill/>
          <a:ln>
            <a:noFill/>
          </a:ln>
        </p:spPr>
      </p:pic>
    </p:spTree>
    <p:extLst>
      <p:ext uri="{BB962C8B-B14F-4D97-AF65-F5344CB8AC3E}">
        <p14:creationId xmlns:p14="http://schemas.microsoft.com/office/powerpoint/2010/main" val="2864858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037560" y="29465"/>
            <a:ext cx="302037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cap="none" spc="0" dirty="0" smtClean="0">
                <a:ln/>
                <a:solidFill>
                  <a:schemeClr val="accent3"/>
                </a:solidFill>
                <a:effectLst/>
              </a:rPr>
              <a:t>DURANTE</a:t>
            </a:r>
            <a:endParaRPr lang="es-ES" sz="5400" b="1" cap="none" spc="0" dirty="0">
              <a:ln/>
              <a:solidFill>
                <a:schemeClr val="accent3"/>
              </a:solidFill>
              <a:effectLst/>
            </a:endParaRPr>
          </a:p>
        </p:txBody>
      </p:sp>
      <p:sp>
        <p:nvSpPr>
          <p:cNvPr id="3" name="Rectángulo 2"/>
          <p:cNvSpPr/>
          <p:nvPr/>
        </p:nvSpPr>
        <p:spPr>
          <a:xfrm>
            <a:off x="395536" y="1412776"/>
            <a:ext cx="8280920" cy="2964786"/>
          </a:xfrm>
          <a:prstGeom prst="rect">
            <a:avLst/>
          </a:prstGeom>
        </p:spPr>
        <p:txBody>
          <a:bodyPr wrap="square">
            <a:spAutoFit/>
          </a:bodyPr>
          <a:lstStyle/>
          <a:p>
            <a:pPr algn="just">
              <a:lnSpc>
                <a:spcPct val="107000"/>
              </a:lnSpc>
              <a:spcAft>
                <a:spcPts val="800"/>
              </a:spcAft>
            </a:pPr>
            <a:r>
              <a:rPr lang="es-MX" dirty="0">
                <a:latin typeface="Calibri" panose="020F0502020204030204" pitchFamily="34" charset="0"/>
                <a:ea typeface="Calibri" panose="020F0502020204030204" pitchFamily="34" charset="0"/>
                <a:cs typeface="Times New Roman" panose="02020603050405020304" pitchFamily="18" charset="0"/>
              </a:rPr>
              <a:t>Con los datos obtenidos de la auditoria del antes, analizamos que faltan herramientas de emergencia como manguera o extintores a la vista. Ya que el personal sale de lado contrario del edificio y esta el otro extremo el extintor.</a:t>
            </a:r>
          </a:p>
          <a:p>
            <a:pPr algn="just">
              <a:lnSpc>
                <a:spcPct val="107000"/>
              </a:lnSpc>
              <a:spcAft>
                <a:spcPts val="800"/>
              </a:spcAft>
            </a:pPr>
            <a:r>
              <a:rPr lang="es-MX" dirty="0">
                <a:latin typeface="Calibri" panose="020F0502020204030204" pitchFamily="34" charset="0"/>
                <a:ea typeface="Calibri" panose="020F0502020204030204" pitchFamily="34" charset="0"/>
                <a:cs typeface="Times New Roman" panose="02020603050405020304" pitchFamily="18" charset="0"/>
              </a:rPr>
              <a:t>Tienen buena organización y control en simulacros pero solo de sismo, no practican en caso de incendios.</a:t>
            </a:r>
          </a:p>
          <a:p>
            <a:pPr algn="just">
              <a:lnSpc>
                <a:spcPct val="107000"/>
              </a:lnSpc>
              <a:spcAft>
                <a:spcPts val="800"/>
              </a:spcAft>
            </a:pPr>
            <a:r>
              <a:rPr lang="es-MX" dirty="0">
                <a:latin typeface="Calibri" panose="020F0502020204030204" pitchFamily="34" charset="0"/>
                <a:ea typeface="Calibri" panose="020F0502020204030204" pitchFamily="34" charset="0"/>
                <a:cs typeface="Times New Roman" panose="02020603050405020304" pitchFamily="18" charset="0"/>
              </a:rPr>
              <a:t>Durante la inspección dentro de la unidad la instalación de tuberías y drenaje está muy desgastadas por lo cual ya obtuvieron un desastre, teniendo pérdidas al caer agua en los equipos de cómputo, impresoras y documentos. También estas fugas de agua desgastan la instalación del edifico, lo cual causa corrosión. </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9948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168526" y="29465"/>
            <a:ext cx="275844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5400" b="1" cap="none" spc="0" dirty="0" smtClean="0">
                <a:ln/>
                <a:solidFill>
                  <a:schemeClr val="accent3"/>
                </a:solidFill>
                <a:effectLst/>
              </a:rPr>
              <a:t>DESPUES</a:t>
            </a:r>
            <a:endParaRPr lang="es-ES" sz="5400" b="1" cap="none" spc="0" dirty="0">
              <a:ln/>
              <a:solidFill>
                <a:schemeClr val="accent3"/>
              </a:solidFill>
              <a:effectLst/>
            </a:endParaRPr>
          </a:p>
        </p:txBody>
      </p:sp>
      <p:sp>
        <p:nvSpPr>
          <p:cNvPr id="3" name="Rectángulo 2"/>
          <p:cNvSpPr/>
          <p:nvPr/>
        </p:nvSpPr>
        <p:spPr>
          <a:xfrm>
            <a:off x="395536" y="2132856"/>
            <a:ext cx="8027381" cy="1574149"/>
          </a:xfrm>
          <a:prstGeom prst="rect">
            <a:avLst/>
          </a:prstGeom>
        </p:spPr>
        <p:txBody>
          <a:bodyPr wrap="square">
            <a:spAutoFit/>
          </a:bodyPr>
          <a:lstStyle/>
          <a:p>
            <a:pPr algn="just">
              <a:lnSpc>
                <a:spcPct val="107000"/>
              </a:lnSpc>
              <a:spcAft>
                <a:spcPts val="800"/>
              </a:spcAft>
            </a:pPr>
            <a:r>
              <a:rPr lang="es-MX" dirty="0">
                <a:latin typeface="Calibri" panose="020F0502020204030204" pitchFamily="34" charset="0"/>
                <a:ea typeface="Calibri" panose="020F0502020204030204" pitchFamily="34" charset="0"/>
                <a:cs typeface="Times New Roman" panose="02020603050405020304" pitchFamily="18" charset="0"/>
              </a:rPr>
              <a:t>A pesar del desastre ocurrido en la auditoria, la institución cuenta con un seguro de desastres, lo cual las empresas que proveen a la DGP cobran al seguro dichos daños. También cuenta con médicos y el personal cuenta con un seguro médico (</a:t>
            </a:r>
            <a:r>
              <a:rPr lang="es-MX" dirty="0" err="1">
                <a:latin typeface="Calibri" panose="020F0502020204030204" pitchFamily="34" charset="0"/>
                <a:ea typeface="Calibri" panose="020F0502020204030204" pitchFamily="34" charset="0"/>
                <a:cs typeface="Times New Roman" panose="02020603050405020304" pitchFamily="18" charset="0"/>
              </a:rPr>
              <a:t>imss</a:t>
            </a:r>
            <a:r>
              <a:rPr lang="es-MX" dirty="0">
                <a:latin typeface="Calibri" panose="020F0502020204030204" pitchFamily="34" charset="0"/>
                <a:ea typeface="Calibri" panose="020F0502020204030204" pitchFamily="34" charset="0"/>
                <a:cs typeface="Times New Roman" panose="02020603050405020304" pitchFamily="18" charset="0"/>
              </a:rPr>
              <a:t>) por lo cual cualquier situación tiene el seguro médico y están bien protegidos ante cualquier desastre.</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809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395536" y="404664"/>
            <a:ext cx="6552728" cy="369332"/>
          </a:xfrm>
          <a:prstGeom prst="rect">
            <a:avLst/>
          </a:prstGeom>
          <a:noFill/>
        </p:spPr>
        <p:txBody>
          <a:bodyPr wrap="square" rtlCol="0">
            <a:spAutoFit/>
          </a:bodyPr>
          <a:lstStyle/>
          <a:p>
            <a:r>
              <a:rPr lang="es-MX" dirty="0" smtClean="0"/>
              <a:t>Evaluación de riesgos.</a:t>
            </a:r>
            <a:endParaRPr lang="es-MX" dirty="0"/>
          </a:p>
        </p:txBody>
      </p:sp>
      <p:pic>
        <p:nvPicPr>
          <p:cNvPr id="4" name="Imagen 3"/>
          <p:cNvPicPr>
            <a:picLocks noChangeAspect="1"/>
          </p:cNvPicPr>
          <p:nvPr/>
        </p:nvPicPr>
        <p:blipFill rotWithShape="1">
          <a:blip r:embed="rId2"/>
          <a:srcRect l="28239" t="45768" r="29967" b="2595"/>
          <a:stretch/>
        </p:blipFill>
        <p:spPr>
          <a:xfrm>
            <a:off x="1547664" y="908720"/>
            <a:ext cx="4752528" cy="5651655"/>
          </a:xfrm>
          <a:prstGeom prst="rect">
            <a:avLst/>
          </a:prstGeom>
        </p:spPr>
      </p:pic>
    </p:spTree>
    <p:extLst>
      <p:ext uri="{BB962C8B-B14F-4D97-AF65-F5344CB8AC3E}">
        <p14:creationId xmlns:p14="http://schemas.microsoft.com/office/powerpoint/2010/main" val="200537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31801" t="45888" r="32865" b="6388"/>
          <a:stretch/>
        </p:blipFill>
        <p:spPr>
          <a:xfrm>
            <a:off x="1475656" y="217445"/>
            <a:ext cx="5040559" cy="6552724"/>
          </a:xfrm>
          <a:prstGeom prst="rect">
            <a:avLst/>
          </a:prstGeom>
        </p:spPr>
      </p:pic>
    </p:spTree>
    <p:extLst>
      <p:ext uri="{BB962C8B-B14F-4D97-AF65-F5344CB8AC3E}">
        <p14:creationId xmlns:p14="http://schemas.microsoft.com/office/powerpoint/2010/main" val="395912868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57AFF9-E6C6-4684-B042-79CB5BF52E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Pelota saltarina 3D animada</Template>
  <TotalTime>0</TotalTime>
  <Words>542</Words>
  <Application>Microsoft Office PowerPoint</Application>
  <PresentationFormat>Presentación en pantalla (4:3)</PresentationFormat>
  <Paragraphs>44</Paragraphs>
  <Slides>11</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Adobe Garamond Pro Bold</vt:lpstr>
      <vt:lpstr>Arial</vt:lpstr>
      <vt:lpstr>Calibri</vt:lpstr>
      <vt:lpstr>Garamond</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2015-09-28T02:33:04Z</dcterms:created>
  <dcterms:modified xsi:type="dcterms:W3CDTF">2015-09-28T03:01:31Z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TC019192479991</vt:lpwstr>
  </property>
</Properties>
</file>